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ılmaz Yıldız" initials="YY" lastIdx="2" clrIdx="0">
    <p:extLst>
      <p:ext uri="{19B8F6BF-5375-455C-9EA6-DF929625EA0E}">
        <p15:presenceInfo xmlns:p15="http://schemas.microsoft.com/office/powerpoint/2012/main" userId="fe90776add06ed1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D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5" autoAdjust="0"/>
    <p:restoredTop sz="97404" autoAdjust="0"/>
  </p:normalViewPr>
  <p:slideViewPr>
    <p:cSldViewPr snapToGrid="0">
      <p:cViewPr varScale="1">
        <p:scale>
          <a:sx n="66" d="100"/>
          <a:sy n="66" d="100"/>
        </p:scale>
        <p:origin x="114" y="3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9" d="100"/>
          <a:sy n="119" d="100"/>
        </p:scale>
        <p:origin x="762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10-21T16:34:52.186" idx="1">
    <p:pos x="2944" y="4069"/>
    <p:text>Before preparing your slides, e-mail us to learn the DOI link of your article.</p:text>
    <p:extLst>
      <p:ext uri="{C676402C-5697-4E1C-873F-D02D1690AC5C}">
        <p15:threadingInfo xmlns:p15="http://schemas.microsoft.com/office/powerpoint/2012/main" timeZoneBias="-18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EBD7B034-9AF6-40A8-DFF7-6420B0D516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32F4842-C252-213E-F2B0-709ECDCA6BB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4C8EF-4FDA-4FB3-A4C5-A34A81B2B1E4}" type="datetimeFigureOut">
              <a:rPr lang="tr-TR" smtClean="0"/>
              <a:t>21/10/2024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6CC6428-4F44-59DA-E931-E9743EAFC7D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5606830-C575-72DE-EAD8-F7B2AD9EC2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3FE94-7BFC-4C14-98D5-08B8F3EA8E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565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E75658-D1B8-4F4F-A7BE-ACEE0D267D77}" type="datetimeFigureOut">
              <a:rPr lang="tr-TR" smtClean="0"/>
              <a:t>21/10/2024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8B5CD1-C7BD-43C4-8B6F-DD85312687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8816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175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072009-A277-4E47-B2F8-5CF017D05400}" type="datetimeFigureOut">
              <a:rPr lang="tr-TR" smtClean="0"/>
              <a:t>21/10/2024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A817C-C1B0-4CD9-9BC0-D692AAC6D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6181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072009-A277-4E47-B2F8-5CF017D05400}" type="datetimeFigureOut">
              <a:rPr lang="tr-TR" smtClean="0"/>
              <a:t>21/10/2024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A817C-C1B0-4CD9-9BC0-D692AAC6D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2643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337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358595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7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072009-A277-4E47-B2F8-5CF017D05400}" type="datetimeFigureOut">
              <a:rPr lang="tr-TR" smtClean="0"/>
              <a:t>21/10/2024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7794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A817C-C1B0-4CD9-9BC0-D692AAC6D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8986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072009-A277-4E47-B2F8-5CF017D05400}" type="datetimeFigureOut">
              <a:rPr lang="tr-TR" smtClean="0"/>
              <a:t>21/10/2024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A817C-C1B0-4CD9-9BC0-D692AAC6D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142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072009-A277-4E47-B2F8-5CF017D05400}" type="datetimeFigureOut">
              <a:rPr lang="tr-TR" smtClean="0"/>
              <a:t>21/10/2024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A817C-C1B0-4CD9-9BC0-D692AAC6D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593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072009-A277-4E47-B2F8-5CF017D05400}" type="datetimeFigureOut">
              <a:rPr lang="tr-TR" smtClean="0"/>
              <a:t>21/10/2024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AA817C-C1B0-4CD9-9BC0-D692AAC6D8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212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7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4">
            <a:extLst>
              <a:ext uri="{FF2B5EF4-FFF2-40B4-BE49-F238E27FC236}">
                <a16:creationId xmlns:a16="http://schemas.microsoft.com/office/drawing/2014/main" id="{3852762D-75EE-A0CD-7F5C-7FB2A1B828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7859811"/>
              </p:ext>
            </p:extLst>
          </p:nvPr>
        </p:nvGraphicFramePr>
        <p:xfrm>
          <a:off x="1" y="6320985"/>
          <a:ext cx="12191999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5999">
                  <a:extLst>
                    <a:ext uri="{9D8B030D-6E8A-4147-A177-3AD203B41FA5}">
                      <a16:colId xmlns:a16="http://schemas.microsoft.com/office/drawing/2014/main" val="3350068039"/>
                    </a:ext>
                  </a:extLst>
                </a:gridCol>
                <a:gridCol w="5513622">
                  <a:extLst>
                    <a:ext uri="{9D8B030D-6E8A-4147-A177-3AD203B41FA5}">
                      <a16:colId xmlns:a16="http://schemas.microsoft.com/office/drawing/2014/main" val="1194831074"/>
                    </a:ext>
                  </a:extLst>
                </a:gridCol>
                <a:gridCol w="582378">
                  <a:extLst>
                    <a:ext uri="{9D8B030D-6E8A-4147-A177-3AD203B41FA5}">
                      <a16:colId xmlns:a16="http://schemas.microsoft.com/office/drawing/2014/main" val="327895468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177800" defTabSz="890588"/>
                      <a:r>
                        <a:rPr lang="tr-TR" dirty="0"/>
                        <a:t>https://</a:t>
                      </a:r>
                      <a:r>
                        <a:rPr lang="tr-TR" dirty="0" smtClean="0"/>
                        <a:t>doi.org/10.24953/turkjpediatr.XXXX.YY</a:t>
                      </a:r>
                      <a:endParaRPr lang="tr-TR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D9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/>
                        <a:t>The Turkish Journal of Pediatrics</a:t>
                      </a:r>
                      <a:endParaRPr lang="tr-TR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D9B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D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845378"/>
                  </a:ext>
                </a:extLst>
              </a:tr>
            </a:tbl>
          </a:graphicData>
        </a:graphic>
      </p:graphicFrame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4D9B"/>
                </a:solidFill>
                <a:latin typeface="+mn-lt"/>
              </a:rPr>
              <a:t>[Article Title]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/>
              <a:t>Author X, </a:t>
            </a:r>
            <a:r>
              <a:rPr lang="en-US" sz="3000" u="sng" dirty="0"/>
              <a:t>Author Y</a:t>
            </a:r>
            <a:r>
              <a:rPr lang="en-US" sz="3000" dirty="0"/>
              <a:t>, </a:t>
            </a:r>
            <a:r>
              <a:rPr lang="en-US" sz="3000" b="1" dirty="0"/>
              <a:t>Author Z</a:t>
            </a:r>
            <a:r>
              <a:rPr lang="en-US" sz="3000" dirty="0"/>
              <a:t>, et al.</a:t>
            </a:r>
          </a:p>
          <a:p>
            <a:r>
              <a:rPr lang="en-US" sz="2000" dirty="0"/>
              <a:t>[Please underline or write in bold which authors are making the video presentation.]</a:t>
            </a:r>
          </a:p>
          <a:p>
            <a:r>
              <a:rPr lang="en-US" sz="2000" dirty="0"/>
              <a:t>[If more than 6 authors, please write the first 3, followed by et al., or only the presenting author may be written here with a full list on the last slide.]</a:t>
            </a:r>
          </a:p>
          <a:p>
            <a:r>
              <a:rPr lang="en-US" sz="2000" dirty="0"/>
              <a:t>[Please omit the affiliations on the title slide.]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32C8B46-2C10-5671-C271-E0BE429A3D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670000" y="6336000"/>
            <a:ext cx="522000" cy="52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065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552733"/>
            <a:ext cx="10515600" cy="1137955"/>
          </a:xfrm>
        </p:spPr>
        <p:txBody>
          <a:bodyPr/>
          <a:lstStyle/>
          <a:p>
            <a:r>
              <a:rPr lang="en-US" b="1" dirty="0">
                <a:solidFill>
                  <a:srgbClr val="004D9B"/>
                </a:solidFill>
                <a:latin typeface="+mn-lt"/>
              </a:rPr>
              <a:t>Introduction &amp; Aims</a:t>
            </a:r>
          </a:p>
        </p:txBody>
      </p:sp>
      <p:sp>
        <p:nvSpPr>
          <p:cNvPr id="9" name="Dikdörtgen 8"/>
          <p:cNvSpPr/>
          <p:nvPr/>
        </p:nvSpPr>
        <p:spPr>
          <a:xfrm>
            <a:off x="2" y="0"/>
            <a:ext cx="12191998" cy="552733"/>
          </a:xfrm>
          <a:prstGeom prst="rect">
            <a:avLst/>
          </a:prstGeom>
          <a:solidFill>
            <a:srgbClr val="004D9B"/>
          </a:solidFill>
          <a:ln>
            <a:solidFill>
              <a:srgbClr val="004D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>
              <a:tabLst>
                <a:tab pos="11750675" algn="r"/>
              </a:tabLst>
            </a:pPr>
            <a:r>
              <a:rPr lang="en-US" dirty="0"/>
              <a:t>Author X, et al.	</a:t>
            </a:r>
            <a:r>
              <a:rPr lang="en-US" sz="2000" b="1" dirty="0"/>
              <a:t>Short Title</a:t>
            </a:r>
            <a:endParaRPr lang="en-US" b="1" dirty="0"/>
          </a:p>
        </p:txBody>
      </p:sp>
      <p:sp>
        <p:nvSpPr>
          <p:cNvPr id="11" name="İçerik Yer Tutucusu 10">
            <a:extLst>
              <a:ext uri="{FF2B5EF4-FFF2-40B4-BE49-F238E27FC236}">
                <a16:creationId xmlns:a16="http://schemas.microsoft.com/office/drawing/2014/main" id="{4D316599-1613-BCB7-770C-7AE7D2143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3" name="İçerik Yer Tutucusu 4">
            <a:extLst>
              <a:ext uri="{FF2B5EF4-FFF2-40B4-BE49-F238E27FC236}">
                <a16:creationId xmlns:a16="http://schemas.microsoft.com/office/drawing/2014/main" id="{FA0C6A03-6320-0E0B-F913-01F382FEC3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4397558"/>
              </p:ext>
            </p:extLst>
          </p:nvPr>
        </p:nvGraphicFramePr>
        <p:xfrm>
          <a:off x="1" y="6320985"/>
          <a:ext cx="12191999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5999">
                  <a:extLst>
                    <a:ext uri="{9D8B030D-6E8A-4147-A177-3AD203B41FA5}">
                      <a16:colId xmlns:a16="http://schemas.microsoft.com/office/drawing/2014/main" val="3350068039"/>
                    </a:ext>
                  </a:extLst>
                </a:gridCol>
                <a:gridCol w="5513622">
                  <a:extLst>
                    <a:ext uri="{9D8B030D-6E8A-4147-A177-3AD203B41FA5}">
                      <a16:colId xmlns:a16="http://schemas.microsoft.com/office/drawing/2014/main" val="1194831074"/>
                    </a:ext>
                  </a:extLst>
                </a:gridCol>
                <a:gridCol w="582378">
                  <a:extLst>
                    <a:ext uri="{9D8B030D-6E8A-4147-A177-3AD203B41FA5}">
                      <a16:colId xmlns:a16="http://schemas.microsoft.com/office/drawing/2014/main" val="327895468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177800" defTabSz="890588"/>
                      <a:endParaRPr lang="tr-TR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D9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/>
                        <a:t>The Turkish Journal of Pediatrics</a:t>
                      </a:r>
                      <a:endParaRPr lang="tr-TR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D9B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D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845378"/>
                  </a:ext>
                </a:extLst>
              </a:tr>
            </a:tbl>
          </a:graphicData>
        </a:graphic>
      </p:graphicFrame>
      <p:pic>
        <p:nvPicPr>
          <p:cNvPr id="4" name="Grafik 3">
            <a:extLst>
              <a:ext uri="{FF2B5EF4-FFF2-40B4-BE49-F238E27FC236}">
                <a16:creationId xmlns:a16="http://schemas.microsoft.com/office/drawing/2014/main" id="{6F14EABE-E1B1-9E98-616D-15C038253D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670000" y="6336000"/>
            <a:ext cx="522000" cy="52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962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552733"/>
            <a:ext cx="10515600" cy="1137955"/>
          </a:xfrm>
        </p:spPr>
        <p:txBody>
          <a:bodyPr/>
          <a:lstStyle/>
          <a:p>
            <a:r>
              <a:rPr lang="en-US" b="1" dirty="0">
                <a:solidFill>
                  <a:srgbClr val="004D9B"/>
                </a:solidFill>
                <a:latin typeface="+mn-lt"/>
              </a:rPr>
              <a:t>Methods </a:t>
            </a:r>
            <a:r>
              <a:rPr lang="en-US" sz="1800" b="1" dirty="0">
                <a:solidFill>
                  <a:srgbClr val="004D9B"/>
                </a:solidFill>
                <a:latin typeface="+mn-lt"/>
              </a:rPr>
              <a:t>[may be presented on the same slide with Results or Introduction, if appropriate]</a:t>
            </a:r>
            <a:endParaRPr lang="en-US" sz="1800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Dikdörtgen 8"/>
          <p:cNvSpPr/>
          <p:nvPr/>
        </p:nvSpPr>
        <p:spPr>
          <a:xfrm>
            <a:off x="2" y="0"/>
            <a:ext cx="12191998" cy="552733"/>
          </a:xfrm>
          <a:prstGeom prst="rect">
            <a:avLst/>
          </a:prstGeom>
          <a:solidFill>
            <a:srgbClr val="004D9B"/>
          </a:solidFill>
          <a:ln>
            <a:solidFill>
              <a:srgbClr val="004D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>
              <a:tabLst>
                <a:tab pos="11750675" algn="r"/>
              </a:tabLst>
            </a:pPr>
            <a:r>
              <a:rPr lang="en-US" dirty="0"/>
              <a:t>Author X, et al.	</a:t>
            </a:r>
            <a:r>
              <a:rPr lang="en-US" sz="2000" b="1" dirty="0"/>
              <a:t>Short Title</a:t>
            </a:r>
            <a:endParaRPr lang="en-US" b="1" dirty="0"/>
          </a:p>
        </p:txBody>
      </p:sp>
      <p:graphicFrame>
        <p:nvGraphicFramePr>
          <p:cNvPr id="4" name="İçerik Yer Tutucusu 4">
            <a:extLst>
              <a:ext uri="{FF2B5EF4-FFF2-40B4-BE49-F238E27FC236}">
                <a16:creationId xmlns:a16="http://schemas.microsoft.com/office/drawing/2014/main" id="{5DC52573-33AF-4F61-BC1A-FF2E6E7407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0663960"/>
              </p:ext>
            </p:extLst>
          </p:nvPr>
        </p:nvGraphicFramePr>
        <p:xfrm>
          <a:off x="1" y="6320985"/>
          <a:ext cx="12191999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5999">
                  <a:extLst>
                    <a:ext uri="{9D8B030D-6E8A-4147-A177-3AD203B41FA5}">
                      <a16:colId xmlns:a16="http://schemas.microsoft.com/office/drawing/2014/main" val="3350068039"/>
                    </a:ext>
                  </a:extLst>
                </a:gridCol>
                <a:gridCol w="5513622">
                  <a:extLst>
                    <a:ext uri="{9D8B030D-6E8A-4147-A177-3AD203B41FA5}">
                      <a16:colId xmlns:a16="http://schemas.microsoft.com/office/drawing/2014/main" val="1194831074"/>
                    </a:ext>
                  </a:extLst>
                </a:gridCol>
                <a:gridCol w="582378">
                  <a:extLst>
                    <a:ext uri="{9D8B030D-6E8A-4147-A177-3AD203B41FA5}">
                      <a16:colId xmlns:a16="http://schemas.microsoft.com/office/drawing/2014/main" val="327895468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177800" defTabSz="890588"/>
                      <a:endParaRPr lang="tr-TR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D9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/>
                        <a:t>The Turkish Journal of Pediatrics</a:t>
                      </a:r>
                      <a:endParaRPr lang="tr-TR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D9B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D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845378"/>
                  </a:ext>
                </a:extLst>
              </a:tr>
            </a:tbl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0069A67E-3CEC-EE8C-2AC7-984A764280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670000" y="6336000"/>
            <a:ext cx="522000" cy="52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352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552733"/>
            <a:ext cx="10515600" cy="1137955"/>
          </a:xfrm>
        </p:spPr>
        <p:txBody>
          <a:bodyPr/>
          <a:lstStyle/>
          <a:p>
            <a:r>
              <a:rPr lang="en-US" b="1" dirty="0">
                <a:solidFill>
                  <a:srgbClr val="004D9B"/>
                </a:solidFill>
                <a:latin typeface="+mn-lt"/>
              </a:rPr>
              <a:t>Results [&amp; Discussion, if appropriate]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2" y="0"/>
            <a:ext cx="12191998" cy="552733"/>
          </a:xfrm>
          <a:prstGeom prst="rect">
            <a:avLst/>
          </a:prstGeom>
          <a:solidFill>
            <a:srgbClr val="004D9B"/>
          </a:solidFill>
          <a:ln>
            <a:solidFill>
              <a:srgbClr val="004D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>
              <a:tabLst>
                <a:tab pos="11750675" algn="r"/>
              </a:tabLst>
            </a:pPr>
            <a:r>
              <a:rPr lang="en-US" dirty="0"/>
              <a:t>Author X, et al.	</a:t>
            </a:r>
            <a:r>
              <a:rPr lang="en-US" sz="2000" b="1" dirty="0"/>
              <a:t>Short Title</a:t>
            </a:r>
            <a:endParaRPr lang="en-US" b="1" dirty="0"/>
          </a:p>
        </p:txBody>
      </p:sp>
      <p:graphicFrame>
        <p:nvGraphicFramePr>
          <p:cNvPr id="3" name="İçerik Yer Tutucusu 4">
            <a:extLst>
              <a:ext uri="{FF2B5EF4-FFF2-40B4-BE49-F238E27FC236}">
                <a16:creationId xmlns:a16="http://schemas.microsoft.com/office/drawing/2014/main" id="{7D15225C-8851-24C8-BF8D-5387B576A0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9402367"/>
              </p:ext>
            </p:extLst>
          </p:nvPr>
        </p:nvGraphicFramePr>
        <p:xfrm>
          <a:off x="1" y="6320985"/>
          <a:ext cx="12191999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5999">
                  <a:extLst>
                    <a:ext uri="{9D8B030D-6E8A-4147-A177-3AD203B41FA5}">
                      <a16:colId xmlns:a16="http://schemas.microsoft.com/office/drawing/2014/main" val="3350068039"/>
                    </a:ext>
                  </a:extLst>
                </a:gridCol>
                <a:gridCol w="5513622">
                  <a:extLst>
                    <a:ext uri="{9D8B030D-6E8A-4147-A177-3AD203B41FA5}">
                      <a16:colId xmlns:a16="http://schemas.microsoft.com/office/drawing/2014/main" val="1194831074"/>
                    </a:ext>
                  </a:extLst>
                </a:gridCol>
                <a:gridCol w="582378">
                  <a:extLst>
                    <a:ext uri="{9D8B030D-6E8A-4147-A177-3AD203B41FA5}">
                      <a16:colId xmlns:a16="http://schemas.microsoft.com/office/drawing/2014/main" val="327895468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177800" defTabSz="890588"/>
                      <a:endParaRPr lang="tr-TR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D9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/>
                        <a:t>The Turkish Journal of Pediatrics</a:t>
                      </a:r>
                      <a:endParaRPr lang="tr-TR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D9B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D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845378"/>
                  </a:ext>
                </a:extLst>
              </a:tr>
            </a:tbl>
          </a:graphicData>
        </a:graphic>
      </p:graphicFrame>
      <p:pic>
        <p:nvPicPr>
          <p:cNvPr id="4" name="Grafik 3">
            <a:extLst>
              <a:ext uri="{FF2B5EF4-FFF2-40B4-BE49-F238E27FC236}">
                <a16:creationId xmlns:a16="http://schemas.microsoft.com/office/drawing/2014/main" id="{219DB544-3272-CFE4-98BB-0EDF7C611E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670000" y="6336000"/>
            <a:ext cx="522000" cy="52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43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552733"/>
            <a:ext cx="10515600" cy="1137955"/>
          </a:xfrm>
        </p:spPr>
        <p:txBody>
          <a:bodyPr/>
          <a:lstStyle/>
          <a:p>
            <a:r>
              <a:rPr lang="en-US" b="1" dirty="0">
                <a:solidFill>
                  <a:srgbClr val="004D9B"/>
                </a:solidFill>
                <a:latin typeface="+mn-lt"/>
              </a:rPr>
              <a:t>Conclusions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the presentation, please orally invite the viewers to read the full article on the Journal’s website.</a:t>
            </a:r>
          </a:p>
        </p:txBody>
      </p:sp>
      <p:sp>
        <p:nvSpPr>
          <p:cNvPr id="9" name="Dikdörtgen 8"/>
          <p:cNvSpPr/>
          <p:nvPr/>
        </p:nvSpPr>
        <p:spPr>
          <a:xfrm>
            <a:off x="2" y="0"/>
            <a:ext cx="12191998" cy="552733"/>
          </a:xfrm>
          <a:prstGeom prst="rect">
            <a:avLst/>
          </a:prstGeom>
          <a:solidFill>
            <a:srgbClr val="004D9B"/>
          </a:solidFill>
          <a:ln>
            <a:solidFill>
              <a:srgbClr val="004D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>
              <a:tabLst>
                <a:tab pos="11750675" algn="r"/>
              </a:tabLst>
            </a:pPr>
            <a:r>
              <a:rPr lang="en-US" dirty="0"/>
              <a:t>Author X, et al.	</a:t>
            </a:r>
            <a:r>
              <a:rPr lang="en-US" sz="2000" b="1" dirty="0"/>
              <a:t>Short Title</a:t>
            </a:r>
            <a:endParaRPr lang="en-US" b="1" dirty="0"/>
          </a:p>
        </p:txBody>
      </p:sp>
      <p:graphicFrame>
        <p:nvGraphicFramePr>
          <p:cNvPr id="4" name="İçerik Yer Tutucusu 4">
            <a:extLst>
              <a:ext uri="{FF2B5EF4-FFF2-40B4-BE49-F238E27FC236}">
                <a16:creationId xmlns:a16="http://schemas.microsoft.com/office/drawing/2014/main" id="{76C3279E-4105-E2B0-2420-58ED4D3E81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7312784"/>
              </p:ext>
            </p:extLst>
          </p:nvPr>
        </p:nvGraphicFramePr>
        <p:xfrm>
          <a:off x="1" y="6320985"/>
          <a:ext cx="12191999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5999">
                  <a:extLst>
                    <a:ext uri="{9D8B030D-6E8A-4147-A177-3AD203B41FA5}">
                      <a16:colId xmlns:a16="http://schemas.microsoft.com/office/drawing/2014/main" val="3350068039"/>
                    </a:ext>
                  </a:extLst>
                </a:gridCol>
                <a:gridCol w="5513622">
                  <a:extLst>
                    <a:ext uri="{9D8B030D-6E8A-4147-A177-3AD203B41FA5}">
                      <a16:colId xmlns:a16="http://schemas.microsoft.com/office/drawing/2014/main" val="1194831074"/>
                    </a:ext>
                  </a:extLst>
                </a:gridCol>
                <a:gridCol w="582378">
                  <a:extLst>
                    <a:ext uri="{9D8B030D-6E8A-4147-A177-3AD203B41FA5}">
                      <a16:colId xmlns:a16="http://schemas.microsoft.com/office/drawing/2014/main" val="327895468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177800" defTabSz="890588"/>
                      <a:endParaRPr lang="tr-TR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D9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/>
                        <a:t>The Turkish Journal of Pediatrics</a:t>
                      </a:r>
                      <a:endParaRPr lang="tr-TR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D9B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D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845378"/>
                  </a:ext>
                </a:extLst>
              </a:tr>
            </a:tbl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01E0CD69-2926-87B9-EB77-FCAEF3C589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670000" y="6336000"/>
            <a:ext cx="522000" cy="52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261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4D9B"/>
                </a:solidFill>
                <a:latin typeface="+mn-lt"/>
              </a:rPr>
              <a:t>Acknowledgements </a:t>
            </a:r>
            <a:r>
              <a:rPr lang="en-US" dirty="0">
                <a:solidFill>
                  <a:srgbClr val="004D9B"/>
                </a:solidFill>
                <a:latin typeface="+mn-lt"/>
              </a:rPr>
              <a:t>[optional]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wish, full list of authors and affiliations may be given on this slide.</a:t>
            </a:r>
          </a:p>
          <a:p>
            <a:r>
              <a:rPr lang="en-US" dirty="0"/>
              <a:t>Rather than a full list of affiliations, logos of affiliated institutions may be used if permitted by the institutions.</a:t>
            </a:r>
          </a:p>
          <a:p>
            <a:r>
              <a:rPr lang="en-US" dirty="0"/>
              <a:t>At the end of the presentation, please orally invite the viewers to read the full article on the Journal’s website.</a:t>
            </a:r>
          </a:p>
          <a:p>
            <a:endParaRPr lang="en-US" dirty="0"/>
          </a:p>
        </p:txBody>
      </p:sp>
      <p:graphicFrame>
        <p:nvGraphicFramePr>
          <p:cNvPr id="4" name="İçerik Yer Tutucusu 4">
            <a:extLst>
              <a:ext uri="{FF2B5EF4-FFF2-40B4-BE49-F238E27FC236}">
                <a16:creationId xmlns:a16="http://schemas.microsoft.com/office/drawing/2014/main" id="{372AB834-CEE0-26E6-8871-9064A79421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40362"/>
              </p:ext>
            </p:extLst>
          </p:nvPr>
        </p:nvGraphicFramePr>
        <p:xfrm>
          <a:off x="1" y="6320985"/>
          <a:ext cx="12191999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5999">
                  <a:extLst>
                    <a:ext uri="{9D8B030D-6E8A-4147-A177-3AD203B41FA5}">
                      <a16:colId xmlns:a16="http://schemas.microsoft.com/office/drawing/2014/main" val="3350068039"/>
                    </a:ext>
                  </a:extLst>
                </a:gridCol>
                <a:gridCol w="5513622">
                  <a:extLst>
                    <a:ext uri="{9D8B030D-6E8A-4147-A177-3AD203B41FA5}">
                      <a16:colId xmlns:a16="http://schemas.microsoft.com/office/drawing/2014/main" val="1194831074"/>
                    </a:ext>
                  </a:extLst>
                </a:gridCol>
                <a:gridCol w="582378">
                  <a:extLst>
                    <a:ext uri="{9D8B030D-6E8A-4147-A177-3AD203B41FA5}">
                      <a16:colId xmlns:a16="http://schemas.microsoft.com/office/drawing/2014/main" val="327895468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177800" defTabSz="890588"/>
                      <a:endParaRPr lang="tr-TR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D9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/>
                        <a:t>The Turkish Journal of Pediatrics</a:t>
                      </a:r>
                      <a:endParaRPr lang="tr-TR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D9B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D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845378"/>
                  </a:ext>
                </a:extLst>
              </a:tr>
            </a:tbl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D5469693-B9DB-D0D4-F244-2E8E848700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670000" y="6336000"/>
            <a:ext cx="522000" cy="52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11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deo presentation template" id="{82795746-C148-4013-AE48-2A0522C33E98}" vid="{F360E012-17BA-4557-8DB4-F7155109766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Video presentation template</Template>
  <TotalTime>21</TotalTime>
  <Words>248</Words>
  <Application>Microsoft Office PowerPoint</Application>
  <PresentationFormat>Geniş ekran</PresentationFormat>
  <Paragraphs>25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Office Teması</vt:lpstr>
      <vt:lpstr>[Article Title]</vt:lpstr>
      <vt:lpstr>Introduction &amp; Aims</vt:lpstr>
      <vt:lpstr>Methods [may be presented on the same slide with Results or Introduction, if appropriate]</vt:lpstr>
      <vt:lpstr>Results [&amp; Discussion, if appropriate]</vt:lpstr>
      <vt:lpstr>Conclusions</vt:lpstr>
      <vt:lpstr>Acknowledgements [optional]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[Article Title]</dc:title>
  <dc:creator>Hüseyin Körpeoğlu</dc:creator>
  <cp:lastModifiedBy>Yılmaz Yıldız</cp:lastModifiedBy>
  <cp:revision>4</cp:revision>
  <dcterms:created xsi:type="dcterms:W3CDTF">2024-10-15T09:11:36Z</dcterms:created>
  <dcterms:modified xsi:type="dcterms:W3CDTF">2024-10-21T13:37:53Z</dcterms:modified>
</cp:coreProperties>
</file>